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F6FEAB-071F-4B0F-96C9-5EA3B51388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B61CC3-57E6-497D-9319-501947372620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A13F8-13DB-46CC-9D56-4413FB13171D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56406-2707-4D57-B8EF-9D6881F2F0E2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8D911-4533-4DF0-8C58-9FF029EE2C78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75BDC-2938-4FCB-B9DD-074394682995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E2B72-7ADD-4E22-BF14-9485290AC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BE9BA-7649-4FEB-AD47-7317B29FFC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9C7BF-DFC1-44EA-9BBB-C5EFF78D2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EF371C-8995-415F-85E1-7DF6BF46E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58893-B1CA-4003-A359-AE6E0911C8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3801A-BCA6-4DEE-ABDE-ECAF20EEF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1637A-2ACA-402E-879A-179AB18E43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AF4BF-7A57-49D7-9BC4-39ECD4564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85804-10D0-4203-A95F-49D252547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E873F-999F-4F2A-928D-88447621BD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32452-73BF-4719-B9A3-ABBD8B3741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BA382-B7B9-4510-BE77-4C2AA7D48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4264A4-96D9-49CA-A766-D3C089213B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ZTemplate1.gif"/>
          <p:cNvPicPr>
            <a:picLocks noChangeAspect="1"/>
          </p:cNvPicPr>
          <p:nvPr/>
        </p:nvPicPr>
        <p:blipFill>
          <a:blip r:embed="rId3" cstate="print"/>
          <a:srcRect l="41040" b="64000"/>
          <a:stretch>
            <a:fillRect/>
          </a:stretch>
        </p:blipFill>
        <p:spPr bwMode="auto">
          <a:xfrm>
            <a:off x="3760788" y="0"/>
            <a:ext cx="5392737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4" cstate="print"/>
          <a:srcRect t="57600" r="47040"/>
          <a:stretch>
            <a:fillRect/>
          </a:stretch>
        </p:blipFill>
        <p:spPr bwMode="auto">
          <a:xfrm>
            <a:off x="0" y="3959225"/>
            <a:ext cx="4843463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BZTemplate3.gif"/>
          <p:cNvPicPr>
            <a:picLocks noChangeAspect="1"/>
          </p:cNvPicPr>
          <p:nvPr/>
        </p:nvPicPr>
        <p:blipFill>
          <a:blip r:embed="rId5" cstate="print"/>
          <a:srcRect l="8881" t="27200" r="72000" b="10561"/>
          <a:stretch>
            <a:fillRect/>
          </a:stretch>
        </p:blipFill>
        <p:spPr bwMode="auto">
          <a:xfrm>
            <a:off x="811213" y="1882775"/>
            <a:ext cx="1749425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OrangeBar.gif"/>
          <p:cNvPicPr>
            <a:picLocks noChangeAspect="1"/>
          </p:cNvPicPr>
          <p:nvPr/>
        </p:nvPicPr>
        <p:blipFill>
          <a:blip r:embed="rId6" cstate="print"/>
          <a:srcRect r="8640" b="86400"/>
          <a:stretch>
            <a:fillRect/>
          </a:stretch>
        </p:blipFill>
        <p:spPr bwMode="auto">
          <a:xfrm>
            <a:off x="0" y="0"/>
            <a:ext cx="38004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675" y="295275"/>
            <a:ext cx="3605213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/>
            <a:r>
              <a:rPr lang="en-US" sz="2400" b="1">
                <a:solidFill>
                  <a:schemeClr val="bg1"/>
                </a:solidFill>
                <a:ea typeface="ＭＳ Ｐゴシック" pitchFamily="1" charset="-128"/>
                <a:cs typeface="Arial" charset="0"/>
              </a:rPr>
              <a:t>Introducing…</a:t>
            </a:r>
          </a:p>
        </p:txBody>
      </p:sp>
      <p:pic>
        <p:nvPicPr>
          <p:cNvPr id="7" name="Picture 6" descr="Target1.gif"/>
          <p:cNvPicPr>
            <a:picLocks noChangeAspect="1"/>
          </p:cNvPicPr>
          <p:nvPr/>
        </p:nvPicPr>
        <p:blipFill>
          <a:blip r:embed="rId7" cstate="print"/>
          <a:srcRect l="9599" t="38400" r="60001" b="48000"/>
          <a:stretch>
            <a:fillRect/>
          </a:stretch>
        </p:blipFill>
        <p:spPr bwMode="auto">
          <a:xfrm>
            <a:off x="877888" y="2633663"/>
            <a:ext cx="2779712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Target2.gif"/>
          <p:cNvPicPr>
            <a:picLocks noChangeAspect="1"/>
          </p:cNvPicPr>
          <p:nvPr/>
        </p:nvPicPr>
        <p:blipFill>
          <a:blip r:embed="rId8" cstate="print"/>
          <a:srcRect l="7201" t="48959" r="60001" b="37440"/>
          <a:stretch>
            <a:fillRect/>
          </a:stretch>
        </p:blipFill>
        <p:spPr bwMode="auto">
          <a:xfrm>
            <a:off x="658813" y="3357563"/>
            <a:ext cx="299878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arget3.gif"/>
          <p:cNvPicPr>
            <a:picLocks noChangeAspect="1"/>
          </p:cNvPicPr>
          <p:nvPr/>
        </p:nvPicPr>
        <p:blipFill>
          <a:blip r:embed="rId9" cstate="print"/>
          <a:srcRect l="16800" t="51840" r="60001" b="14720"/>
          <a:stretch>
            <a:fillRect/>
          </a:stretch>
        </p:blipFill>
        <p:spPr bwMode="auto">
          <a:xfrm>
            <a:off x="1536700" y="3554413"/>
            <a:ext cx="21209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10" cstate="print"/>
          <a:srcRect l="38400" t="37440" r="9599" b="37759"/>
          <a:stretch>
            <a:fillRect/>
          </a:stretch>
        </p:blipFill>
        <p:spPr bwMode="auto">
          <a:xfrm>
            <a:off x="3511550" y="2566988"/>
            <a:ext cx="4754563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11"/>
          <p:cNvSpPr>
            <a:spLocks noGrp="1"/>
          </p:cNvSpPr>
          <p:nvPr>
            <p:ph type="body" idx="1"/>
          </p:nvPr>
        </p:nvSpPr>
        <p:spPr>
          <a:xfrm>
            <a:off x="719138" y="990600"/>
            <a:ext cx="7469187" cy="3886200"/>
          </a:xfrm>
          <a:ln/>
        </p:spPr>
        <p:txBody>
          <a:bodyPr/>
          <a:lstStyle/>
          <a:p>
            <a:pPr defTabSz="457200">
              <a:lnSpc>
                <a:spcPct val="120000"/>
              </a:lnSpc>
              <a:spcBef>
                <a:spcPts val="200"/>
              </a:spcBef>
              <a:buFontTx/>
              <a:buBlip>
                <a:blip r:embed="rId3"/>
              </a:buBlip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Designed and developed in lab testing to provide the highest level of ulcer prevention performance</a:t>
            </a:r>
          </a:p>
          <a:p>
            <a:pPr defTabSz="457200">
              <a:lnSpc>
                <a:spcPct val="120000"/>
              </a:lnSpc>
              <a:spcBef>
                <a:spcPts val="200"/>
              </a:spcBef>
              <a:buFontTx/>
              <a:buBlip>
                <a:blip r:embed="rId3"/>
              </a:buBlip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Created to be superior to every other foam mattress in providing: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Pressure redistribution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Unsurpassed envelopment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Friction and shear reduction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Temperature and moisture management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Unmatched comfort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52400"/>
            <a:ext cx="8001000" cy="762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/>
              <a:t>The Most Protective Support Surface Ever Developed</a:t>
            </a:r>
          </a:p>
          <a:p>
            <a:pPr algn="ctr"/>
            <a:endParaRPr lang="en-US" sz="2000" b="1"/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4" cstate="print"/>
          <a:srcRect t="57600" r="47040"/>
          <a:stretch>
            <a:fillRect/>
          </a:stretch>
        </p:blipFill>
        <p:spPr bwMode="auto">
          <a:xfrm>
            <a:off x="0" y="5073650"/>
            <a:ext cx="35052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5" cstate="print"/>
          <a:srcRect l="38400" t="37440" r="9599" b="37759"/>
          <a:stretch>
            <a:fillRect/>
          </a:stretch>
        </p:blipFill>
        <p:spPr bwMode="auto">
          <a:xfrm>
            <a:off x="4389438" y="5105400"/>
            <a:ext cx="4449762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20" name="Group 80"/>
          <p:cNvGraphicFramePr>
            <a:graphicFrameLocks noGrp="1"/>
          </p:cNvGraphicFramePr>
          <p:nvPr>
            <p:ph idx="1"/>
          </p:nvPr>
        </p:nvGraphicFramePr>
        <p:xfrm>
          <a:off x="449263" y="838200"/>
          <a:ext cx="8229600" cy="4724400"/>
        </p:xfrm>
        <a:graphic>
          <a:graphicData uri="http://schemas.openxmlformats.org/drawingml/2006/table">
            <a:tbl>
              <a:tblPr/>
              <a:tblGrid>
                <a:gridCol w="1895475"/>
                <a:gridCol w="3595687"/>
                <a:gridCol w="2738438"/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Envelopment (Area in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Performance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1" charset="-128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Difference vs. Bodyzone (%)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Standard Mattresses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III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IV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541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V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VI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697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VII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VIII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647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IX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X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BodyZone Mattress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798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</a:tr>
              <a:tr h="26828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Bariatric Mattresses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XI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521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Mattress XII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552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BodyZone Mattress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1" charset="-128"/>
                        </a:rPr>
                        <a:t>652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D81E"/>
                    </a:solidFill>
                  </a:tcPr>
                </a:tc>
              </a:tr>
            </a:tbl>
          </a:graphicData>
        </a:graphic>
      </p:graphicFrame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457200" y="228600"/>
            <a:ext cx="6324600" cy="3968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/>
              <a:t>Envelopment Chart </a:t>
            </a:r>
          </a:p>
        </p:txBody>
      </p:sp>
      <p:pic>
        <p:nvPicPr>
          <p:cNvPr id="10318" name="Picture 7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4" cstate="print"/>
          <a:srcRect t="57600" r="47040"/>
          <a:stretch>
            <a:fillRect/>
          </a:stretch>
        </p:blipFill>
        <p:spPr bwMode="auto">
          <a:xfrm>
            <a:off x="0" y="5576888"/>
            <a:ext cx="25146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5" cstate="print"/>
          <a:srcRect l="38400" t="37440" r="9599" b="37759"/>
          <a:stretch>
            <a:fillRect/>
          </a:stretch>
        </p:blipFill>
        <p:spPr bwMode="auto">
          <a:xfrm>
            <a:off x="5715000" y="5562600"/>
            <a:ext cx="31242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3" name="Text Box 83"/>
          <p:cNvSpPr txBox="1">
            <a:spLocks noChangeArrowheads="1"/>
          </p:cNvSpPr>
          <p:nvPr/>
        </p:nvSpPr>
        <p:spPr bwMode="auto">
          <a:xfrm>
            <a:off x="2422525" y="5824538"/>
            <a:ext cx="29876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*This Chart shows the “TOP Ten” Medical Mattresses in the US compared to our BodyZone design.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6172200" cy="609600"/>
          </a:xfrm>
          <a:solidFill>
            <a:srgbClr val="FF9900"/>
          </a:solidFill>
        </p:spPr>
        <p:txBody>
          <a:bodyPr/>
          <a:lstStyle/>
          <a:p>
            <a:pPr algn="l"/>
            <a:r>
              <a:rPr lang="en-US" sz="4000"/>
              <a:t>Bodyzone 300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143000"/>
            <a:ext cx="91424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38200" y="4724400"/>
            <a:ext cx="18986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Female subject</a:t>
            </a:r>
          </a:p>
          <a:p>
            <a:pPr>
              <a:buFontTx/>
              <a:buChar char="•"/>
            </a:pPr>
            <a:r>
              <a:rPr lang="en-US" sz="1600"/>
              <a:t> Height = 5’ 3”</a:t>
            </a:r>
          </a:p>
          <a:p>
            <a:pPr>
              <a:buFontTx/>
              <a:buChar char="•"/>
            </a:pPr>
            <a:r>
              <a:rPr lang="en-US" sz="1600"/>
              <a:t> Weight = 120 lbs.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943600" y="4724400"/>
            <a:ext cx="261143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Head pressure = 33.93</a:t>
            </a:r>
          </a:p>
          <a:p>
            <a:pPr>
              <a:buFontTx/>
              <a:buChar char="•"/>
            </a:pPr>
            <a:r>
              <a:rPr lang="en-US" sz="1600"/>
              <a:t> Sacrum pressure = 36.22</a:t>
            </a:r>
          </a:p>
          <a:p>
            <a:pPr>
              <a:buFontTx/>
              <a:buChar char="•"/>
            </a:pPr>
            <a:r>
              <a:rPr lang="en-US" sz="1600"/>
              <a:t> Heel pressure = 28.92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971800" y="4724400"/>
            <a:ext cx="2792413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Average pressure = 14.98</a:t>
            </a:r>
          </a:p>
          <a:p>
            <a:pPr>
              <a:buFontTx/>
              <a:buChar char="•"/>
            </a:pPr>
            <a:r>
              <a:rPr lang="en-US" sz="1600"/>
              <a:t> Maximum pressure = 40.20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3" cstate="print"/>
          <a:srcRect t="57600" r="47040"/>
          <a:stretch>
            <a:fillRect/>
          </a:stretch>
        </p:blipFill>
        <p:spPr bwMode="auto">
          <a:xfrm>
            <a:off x="0" y="56388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4" cstate="print"/>
          <a:srcRect l="38400" t="37440" r="9599" b="37759"/>
          <a:stretch>
            <a:fillRect/>
          </a:stretch>
        </p:blipFill>
        <p:spPr bwMode="auto">
          <a:xfrm>
            <a:off x="4389438" y="5562600"/>
            <a:ext cx="444976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6172200" cy="609600"/>
          </a:xfrm>
          <a:solidFill>
            <a:srgbClr val="FF9900"/>
          </a:solidFill>
        </p:spPr>
        <p:txBody>
          <a:bodyPr/>
          <a:lstStyle/>
          <a:p>
            <a:pPr algn="l"/>
            <a:r>
              <a:rPr lang="en-US" sz="4000"/>
              <a:t>Bodyzone 500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4724400"/>
            <a:ext cx="18986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Female subject</a:t>
            </a:r>
          </a:p>
          <a:p>
            <a:pPr>
              <a:buFontTx/>
              <a:buChar char="•"/>
            </a:pPr>
            <a:r>
              <a:rPr lang="en-US" sz="1600"/>
              <a:t> Height = 5’ 3”</a:t>
            </a:r>
          </a:p>
          <a:p>
            <a:pPr>
              <a:buFontTx/>
              <a:buChar char="•"/>
            </a:pPr>
            <a:r>
              <a:rPr lang="en-US" sz="1600"/>
              <a:t> Weight = 120 lbs.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2" cstate="print"/>
          <a:srcRect t="57600" r="47040"/>
          <a:stretch>
            <a:fillRect/>
          </a:stretch>
        </p:blipFill>
        <p:spPr bwMode="auto">
          <a:xfrm>
            <a:off x="0" y="56388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3" cstate="print"/>
          <a:srcRect l="38400" t="37440" r="9599" b="37759"/>
          <a:stretch>
            <a:fillRect/>
          </a:stretch>
        </p:blipFill>
        <p:spPr bwMode="auto">
          <a:xfrm>
            <a:off x="4389438" y="5562600"/>
            <a:ext cx="444976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19200"/>
            <a:ext cx="91424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895600" y="4724400"/>
            <a:ext cx="2792413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Average pressure = 14.58</a:t>
            </a:r>
          </a:p>
          <a:p>
            <a:pPr>
              <a:buFontTx/>
              <a:buChar char="•"/>
            </a:pPr>
            <a:r>
              <a:rPr lang="en-US" sz="1600"/>
              <a:t> Maximum pressure = 38.84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43600" y="4724400"/>
            <a:ext cx="261143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Head pressure = 35.81</a:t>
            </a:r>
          </a:p>
          <a:p>
            <a:pPr>
              <a:buFontTx/>
              <a:buChar char="•"/>
            </a:pPr>
            <a:r>
              <a:rPr lang="en-US" sz="1600"/>
              <a:t> Sacrum pressure = 32.71</a:t>
            </a:r>
          </a:p>
          <a:p>
            <a:pPr>
              <a:buFontTx/>
              <a:buChar char="•"/>
            </a:pPr>
            <a:r>
              <a:rPr lang="en-US" sz="1600"/>
              <a:t> Heel pressure = 28.33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6172200" cy="609600"/>
          </a:xfrm>
          <a:solidFill>
            <a:srgbClr val="FF9900"/>
          </a:solidFill>
        </p:spPr>
        <p:txBody>
          <a:bodyPr/>
          <a:lstStyle/>
          <a:p>
            <a:pPr algn="l"/>
            <a:r>
              <a:rPr lang="en-US" sz="4000"/>
              <a:t>Bodyzone 300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3" y="1143000"/>
            <a:ext cx="913288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14400" y="4572000"/>
            <a:ext cx="18986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Male subject</a:t>
            </a:r>
          </a:p>
          <a:p>
            <a:pPr>
              <a:buFontTx/>
              <a:buChar char="•"/>
            </a:pPr>
            <a:r>
              <a:rPr lang="en-US" sz="1600"/>
              <a:t> Height = 6’ 3”</a:t>
            </a:r>
          </a:p>
          <a:p>
            <a:pPr>
              <a:buFontTx/>
              <a:buChar char="•"/>
            </a:pPr>
            <a:r>
              <a:rPr lang="en-US" sz="1600"/>
              <a:t> Weight = 250 lbs.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172200" y="4572000"/>
            <a:ext cx="261143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Head pressure = 40.26</a:t>
            </a:r>
          </a:p>
          <a:p>
            <a:pPr>
              <a:buFontTx/>
              <a:buChar char="•"/>
            </a:pPr>
            <a:r>
              <a:rPr lang="en-US" sz="1600"/>
              <a:t> Sacrum pressure = 40.37</a:t>
            </a:r>
          </a:p>
          <a:p>
            <a:pPr>
              <a:buFontTx/>
              <a:buChar char="•"/>
            </a:pPr>
            <a:r>
              <a:rPr lang="en-US" sz="1600"/>
              <a:t> Heel pressure = 42.82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048000" y="4572000"/>
            <a:ext cx="2792413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Average pressure = 14.98</a:t>
            </a:r>
          </a:p>
          <a:p>
            <a:pPr>
              <a:buFontTx/>
              <a:buChar char="•"/>
            </a:pPr>
            <a:r>
              <a:rPr lang="en-US" sz="1600"/>
              <a:t> Maximum pressure = 40.20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3" cstate="print"/>
          <a:srcRect t="57600" r="47040"/>
          <a:stretch>
            <a:fillRect/>
          </a:stretch>
        </p:blipFill>
        <p:spPr bwMode="auto">
          <a:xfrm>
            <a:off x="0" y="556260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4" cstate="print"/>
          <a:srcRect l="38400" t="37440" r="9599" b="37759"/>
          <a:stretch>
            <a:fillRect/>
          </a:stretch>
        </p:blipFill>
        <p:spPr bwMode="auto">
          <a:xfrm>
            <a:off x="4389438" y="5562600"/>
            <a:ext cx="444976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6172200" cy="609600"/>
          </a:xfrm>
          <a:solidFill>
            <a:srgbClr val="FF9900"/>
          </a:solidFill>
        </p:spPr>
        <p:txBody>
          <a:bodyPr/>
          <a:lstStyle/>
          <a:p>
            <a:pPr algn="l"/>
            <a:r>
              <a:rPr lang="en-US" sz="4000"/>
              <a:t>Bodyzone 500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400" y="4572000"/>
            <a:ext cx="18986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Male subject</a:t>
            </a:r>
          </a:p>
          <a:p>
            <a:pPr>
              <a:buFontTx/>
              <a:buChar char="•"/>
            </a:pPr>
            <a:r>
              <a:rPr lang="en-US" sz="1600"/>
              <a:t> Height = 6’ 3”</a:t>
            </a:r>
          </a:p>
          <a:p>
            <a:pPr>
              <a:buFontTx/>
              <a:buChar char="•"/>
            </a:pPr>
            <a:r>
              <a:rPr lang="en-US" sz="1600"/>
              <a:t> Weight = 250 lbs.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2" cstate="print"/>
          <a:srcRect t="57600" r="47040"/>
          <a:stretch>
            <a:fillRect/>
          </a:stretch>
        </p:blipFill>
        <p:spPr bwMode="auto">
          <a:xfrm>
            <a:off x="0" y="556260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3" cstate="print"/>
          <a:srcRect l="38400" t="37440" r="9599" b="37759"/>
          <a:stretch>
            <a:fillRect/>
          </a:stretch>
        </p:blipFill>
        <p:spPr bwMode="auto">
          <a:xfrm>
            <a:off x="4389438" y="5562600"/>
            <a:ext cx="444976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192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048000" y="4572000"/>
            <a:ext cx="2792413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Average pressure = 14.58</a:t>
            </a:r>
          </a:p>
          <a:p>
            <a:pPr>
              <a:buFontTx/>
              <a:buChar char="•"/>
            </a:pPr>
            <a:r>
              <a:rPr lang="en-US" sz="1600"/>
              <a:t> Maximum pressure = 38.84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096000" y="4572000"/>
            <a:ext cx="261143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 Head pressure = 25.71</a:t>
            </a:r>
          </a:p>
          <a:p>
            <a:pPr>
              <a:buFontTx/>
              <a:buChar char="•"/>
            </a:pPr>
            <a:r>
              <a:rPr lang="en-US" sz="1600"/>
              <a:t> Sacrum pressure = 40.83</a:t>
            </a:r>
          </a:p>
          <a:p>
            <a:pPr>
              <a:buFontTx/>
              <a:buChar char="•"/>
            </a:pPr>
            <a:r>
              <a:rPr lang="en-US" sz="1600"/>
              <a:t> Heel pressure = 37.45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0675" y="1752600"/>
            <a:ext cx="8229600" cy="3276600"/>
          </a:xfrm>
          <a:noFill/>
          <a:ln/>
        </p:spPr>
        <p:txBody>
          <a:bodyPr/>
          <a:lstStyle/>
          <a:p>
            <a:pPr algn="just">
              <a:lnSpc>
                <a:spcPct val="140000"/>
              </a:lnSpc>
              <a:buFontTx/>
              <a:buNone/>
            </a:pPr>
            <a:r>
              <a:rPr lang="en-US" sz="2000">
                <a:solidFill>
                  <a:srgbClr val="1B3362"/>
                </a:solidFill>
              </a:rPr>
              <a:t>	“Pressure mapping tests of the standard and bariatric mattresses </a:t>
            </a:r>
            <a:r>
              <a:rPr lang="en-US" sz="2000" b="1">
                <a:solidFill>
                  <a:srgbClr val="BFD81E"/>
                </a:solidFill>
              </a:rPr>
              <a:t>clearly show the advantages of the Bodyzone surface</a:t>
            </a:r>
            <a:r>
              <a:rPr lang="en-US" sz="2000">
                <a:solidFill>
                  <a:srgbClr val="1B3362"/>
                </a:solidFill>
              </a:rPr>
              <a:t>, with substantially lower values for average and maximum pressure.  In the clinical situation this should translate to </a:t>
            </a:r>
            <a:r>
              <a:rPr lang="en-US" sz="2000" b="1">
                <a:solidFill>
                  <a:srgbClr val="BFD81E"/>
                </a:solidFill>
              </a:rPr>
              <a:t>significant advantages for the prevention and treatment of pressure ulcers</a:t>
            </a:r>
            <a:r>
              <a:rPr lang="en-US" sz="2000">
                <a:solidFill>
                  <a:srgbClr val="1B3362"/>
                </a:solidFill>
              </a:rPr>
              <a:t>, by reducing the main threat to patients, pressure.”</a:t>
            </a:r>
          </a:p>
        </p:txBody>
      </p:sp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3" cstate="print"/>
          <a:srcRect l="38400" t="37440" r="9599" b="37759"/>
          <a:stretch>
            <a:fillRect/>
          </a:stretch>
        </p:blipFill>
        <p:spPr bwMode="auto">
          <a:xfrm>
            <a:off x="457200" y="304800"/>
            <a:ext cx="510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03325" y="4572000"/>
            <a:ext cx="6721475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This is from the conclusion of our Accepted SAWC Abstract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4" cstate="print"/>
          <a:srcRect t="57600" r="47040"/>
          <a:stretch>
            <a:fillRect/>
          </a:stretch>
        </p:blipFill>
        <p:spPr bwMode="auto">
          <a:xfrm>
            <a:off x="0" y="5029200"/>
            <a:ext cx="3505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BZTemplate1.gif"/>
          <p:cNvPicPr>
            <a:picLocks noChangeAspect="1"/>
          </p:cNvPicPr>
          <p:nvPr/>
        </p:nvPicPr>
        <p:blipFill>
          <a:blip r:embed="rId5" cstate="print"/>
          <a:srcRect l="41040" b="64000"/>
          <a:stretch>
            <a:fillRect/>
          </a:stretch>
        </p:blipFill>
        <p:spPr bwMode="auto">
          <a:xfrm>
            <a:off x="5562600" y="0"/>
            <a:ext cx="35909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50"/>
                            </p:stCondLst>
                            <p:childTnLst>
                              <p:par>
                                <p:cTn id="17" presetID="22" presetClass="exit" presetSubtype="1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Placeholder 11"/>
          <p:cNvSpPr>
            <a:spLocks noGrp="1"/>
          </p:cNvSpPr>
          <p:nvPr>
            <p:ph type="body" idx="1"/>
          </p:nvPr>
        </p:nvSpPr>
        <p:spPr>
          <a:xfrm>
            <a:off x="447675" y="1219200"/>
            <a:ext cx="8229600" cy="4267200"/>
          </a:xfrm>
          <a:ln/>
        </p:spPr>
        <p:txBody>
          <a:bodyPr/>
          <a:lstStyle/>
          <a:p>
            <a:pPr defTabSz="457200">
              <a:lnSpc>
                <a:spcPct val="120000"/>
              </a:lnSpc>
              <a:spcBef>
                <a:spcPts val="200"/>
              </a:spcBef>
              <a:buFontTx/>
              <a:buBlip>
                <a:blip r:embed="rId3"/>
              </a:buBlip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New BodyZone</a:t>
            </a:r>
            <a:r>
              <a:rPr lang="en-US" sz="2000" baseline="90000">
                <a:solidFill>
                  <a:srgbClr val="1B3362"/>
                </a:solidFill>
                <a:cs typeface="Arial" charset="0"/>
              </a:rPr>
              <a:t>TM</a:t>
            </a:r>
            <a:r>
              <a:rPr lang="en-US" sz="2400" baseline="30000">
                <a:solidFill>
                  <a:srgbClr val="1B3362"/>
                </a:solidFill>
                <a:cs typeface="Arial" charset="0"/>
              </a:rPr>
              <a:t> </a:t>
            </a:r>
            <a:r>
              <a:rPr lang="en-US" sz="2400">
                <a:solidFill>
                  <a:srgbClr val="1B3362"/>
                </a:solidFill>
                <a:cs typeface="Arial" charset="0"/>
              </a:rPr>
              <a:t>offer you true product differentiation through: 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The highest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innovation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Proven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superior performance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Demonstrated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product durability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Extensive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manufacturing and delivery capabilities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Commitment to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green products and processes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>
                <a:solidFill>
                  <a:srgbClr val="1B3362"/>
                </a:solidFill>
                <a:cs typeface="Arial" charset="0"/>
              </a:rPr>
              <a:t>Investment in </a:t>
            </a:r>
            <a:r>
              <a:rPr lang="en-US" sz="2400" b="1">
                <a:solidFill>
                  <a:srgbClr val="BFD81E"/>
                </a:solidFill>
                <a:cs typeface="Arial" charset="0"/>
              </a:rPr>
              <a:t>technology</a:t>
            </a:r>
            <a:r>
              <a:rPr lang="en-US" sz="2400">
                <a:solidFill>
                  <a:srgbClr val="1B3362"/>
                </a:solidFill>
                <a:cs typeface="Arial" charset="0"/>
              </a:rPr>
              <a:t> and expertise</a:t>
            </a:r>
          </a:p>
          <a:p>
            <a:pPr lvl="1" defTabSz="457200">
              <a:lnSpc>
                <a:spcPct val="120000"/>
              </a:lnSpc>
              <a:spcBef>
                <a:spcPts val="200"/>
              </a:spcBef>
              <a:buClr>
                <a:srgbClr val="E29347"/>
              </a:buClr>
              <a:buFont typeface="Wingdings" pitchFamily="2" charset="2"/>
              <a:buChar char="Ø"/>
            </a:pPr>
            <a:r>
              <a:rPr lang="en-US" sz="2400" b="1">
                <a:solidFill>
                  <a:srgbClr val="BFD81E"/>
                </a:solidFill>
                <a:cs typeface="Arial" charset="0"/>
              </a:rPr>
              <a:t>Value</a:t>
            </a:r>
            <a:r>
              <a:rPr lang="en-US" sz="2400">
                <a:solidFill>
                  <a:srgbClr val="1B3362"/>
                </a:solidFill>
                <a:cs typeface="Arial" charset="0"/>
              </a:rPr>
              <a:t> that goes beyond pricing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5867400" cy="533400"/>
          </a:xfrm>
          <a:solidFill>
            <a:srgbClr val="FF9900"/>
          </a:solidFill>
        </p:spPr>
        <p:txBody>
          <a:bodyPr/>
          <a:lstStyle/>
          <a:p>
            <a:pPr algn="l"/>
            <a:r>
              <a:rPr lang="en-US" sz="2800" b="1"/>
              <a:t>In Conclusion:</a:t>
            </a:r>
          </a:p>
        </p:txBody>
      </p:sp>
      <p:pic>
        <p:nvPicPr>
          <p:cNvPr id="3" name="Picture 2" descr="BZTemplate2.gif"/>
          <p:cNvPicPr>
            <a:picLocks noChangeAspect="1"/>
          </p:cNvPicPr>
          <p:nvPr/>
        </p:nvPicPr>
        <p:blipFill>
          <a:blip r:embed="rId4" cstate="print"/>
          <a:srcRect t="57600" r="47040"/>
          <a:stretch>
            <a:fillRect/>
          </a:stretch>
        </p:blipFill>
        <p:spPr bwMode="auto">
          <a:xfrm>
            <a:off x="0" y="5410200"/>
            <a:ext cx="2895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ZLogo.gif"/>
          <p:cNvPicPr>
            <a:picLocks noChangeAspect="1"/>
          </p:cNvPicPr>
          <p:nvPr/>
        </p:nvPicPr>
        <p:blipFill>
          <a:blip r:embed="rId5" cstate="print"/>
          <a:srcRect l="38400" t="37440" r="9599" b="37759"/>
          <a:stretch>
            <a:fillRect/>
          </a:stretch>
        </p:blipFill>
        <p:spPr bwMode="auto">
          <a:xfrm>
            <a:off x="4389438" y="5562600"/>
            <a:ext cx="444976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372</Words>
  <Application>Microsoft Office PowerPoint</Application>
  <PresentationFormat>On-screen Show (4:3)</PresentationFormat>
  <Paragraphs>110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ＭＳ Ｐゴシック</vt:lpstr>
      <vt:lpstr>Wingdings</vt:lpstr>
      <vt:lpstr>Calibri</vt:lpstr>
      <vt:lpstr>Times New Roman</vt:lpstr>
      <vt:lpstr>Default Design</vt:lpstr>
      <vt:lpstr>Slide 1</vt:lpstr>
      <vt:lpstr>Slide 2</vt:lpstr>
      <vt:lpstr>Slide 3</vt:lpstr>
      <vt:lpstr>Bodyzone 300</vt:lpstr>
      <vt:lpstr>Bodyzone 500</vt:lpstr>
      <vt:lpstr>Bodyzone 300</vt:lpstr>
      <vt:lpstr>Bodyzone 500</vt:lpstr>
      <vt:lpstr>Slide 8</vt:lpstr>
      <vt:lpstr>In Conclusion:</vt:lpstr>
    </vt:vector>
  </TitlesOfParts>
  <Company>Foamex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 McDevitt</dc:creator>
  <cp:lastModifiedBy>Lance Peifer</cp:lastModifiedBy>
  <cp:revision>6</cp:revision>
  <dcterms:created xsi:type="dcterms:W3CDTF">2009-04-15T14:04:03Z</dcterms:created>
  <dcterms:modified xsi:type="dcterms:W3CDTF">2009-08-25T20:49:48Z</dcterms:modified>
</cp:coreProperties>
</file>